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65"/>
  </p:notesMasterIdLst>
  <p:sldIdLst>
    <p:sldId id="769" r:id="rId2"/>
    <p:sldId id="1477" r:id="rId3"/>
    <p:sldId id="1476" r:id="rId4"/>
    <p:sldId id="1478" r:id="rId5"/>
    <p:sldId id="1479" r:id="rId6"/>
    <p:sldId id="1480" r:id="rId7"/>
    <p:sldId id="1481" r:id="rId8"/>
    <p:sldId id="1482" r:id="rId9"/>
    <p:sldId id="1483" r:id="rId10"/>
    <p:sldId id="1484" r:id="rId11"/>
    <p:sldId id="1485" r:id="rId12"/>
    <p:sldId id="1486" r:id="rId13"/>
    <p:sldId id="1487" r:id="rId14"/>
    <p:sldId id="1488" r:id="rId15"/>
    <p:sldId id="1489" r:id="rId16"/>
    <p:sldId id="1490" r:id="rId17"/>
    <p:sldId id="1491" r:id="rId18"/>
    <p:sldId id="1492" r:id="rId19"/>
    <p:sldId id="1493" r:id="rId20"/>
    <p:sldId id="1494" r:id="rId21"/>
    <p:sldId id="1499" r:id="rId22"/>
    <p:sldId id="1495" r:id="rId23"/>
    <p:sldId id="1496" r:id="rId24"/>
    <p:sldId id="1500" r:id="rId25"/>
    <p:sldId id="1498" r:id="rId26"/>
    <p:sldId id="1501" r:id="rId27"/>
    <p:sldId id="1505" r:id="rId28"/>
    <p:sldId id="1507" r:id="rId29"/>
    <p:sldId id="1508" r:id="rId30"/>
    <p:sldId id="1509" r:id="rId31"/>
    <p:sldId id="1504" r:id="rId32"/>
    <p:sldId id="1519" r:id="rId33"/>
    <p:sldId id="1510" r:id="rId34"/>
    <p:sldId id="1511" r:id="rId35"/>
    <p:sldId id="1512" r:id="rId36"/>
    <p:sldId id="1513" r:id="rId37"/>
    <p:sldId id="1546" r:id="rId38"/>
    <p:sldId id="1514" r:id="rId39"/>
    <p:sldId id="1515" r:id="rId40"/>
    <p:sldId id="1518" r:id="rId41"/>
    <p:sldId id="1520" r:id="rId42"/>
    <p:sldId id="1521" r:id="rId43"/>
    <p:sldId id="1522" r:id="rId44"/>
    <p:sldId id="1523" r:id="rId45"/>
    <p:sldId id="1524" r:id="rId46"/>
    <p:sldId id="1525" r:id="rId47"/>
    <p:sldId id="1526" r:id="rId48"/>
    <p:sldId id="1528" r:id="rId49"/>
    <p:sldId id="1529" r:id="rId50"/>
    <p:sldId id="1530" r:id="rId51"/>
    <p:sldId id="1531" r:id="rId52"/>
    <p:sldId id="1532" r:id="rId53"/>
    <p:sldId id="1533" r:id="rId54"/>
    <p:sldId id="1534" r:id="rId55"/>
    <p:sldId id="1517" r:id="rId56"/>
    <p:sldId id="1536" r:id="rId57"/>
    <p:sldId id="1537" r:id="rId58"/>
    <p:sldId id="1538" r:id="rId59"/>
    <p:sldId id="1539" r:id="rId60"/>
    <p:sldId id="1548" r:id="rId61"/>
    <p:sldId id="1547" r:id="rId62"/>
    <p:sldId id="1549" r:id="rId63"/>
    <p:sldId id="1550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7C"/>
    <a:srgbClr val="3366FF"/>
    <a:srgbClr val="FFFFFF"/>
    <a:srgbClr val="800000"/>
    <a:srgbClr val="00E4A8"/>
    <a:srgbClr val="FFCCCC"/>
    <a:srgbClr val="FF6B08"/>
    <a:srgbClr val="FFC000"/>
    <a:srgbClr val="A04141"/>
    <a:srgbClr val="A3A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02" autoAdjust="0"/>
  </p:normalViewPr>
  <p:slideViewPr>
    <p:cSldViewPr snapToGrid="0">
      <p:cViewPr varScale="1">
        <p:scale>
          <a:sx n="74" d="100"/>
          <a:sy n="74" d="100"/>
        </p:scale>
        <p:origin x="1084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857D1-FC0F-4FEF-BD1C-3F19BFFCF70A}" type="datetimeFigureOut">
              <a:rPr lang="zh-CN" altLang="en-US" smtClean="0"/>
              <a:t>2022-11-11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BB649-6269-4EF7-8145-34953C605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89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1274EB9-A46A-40F1-BE7F-CA5787881F75}" type="slidenum">
              <a:rPr kumimoji="0" lang="zh-CN" altLang="en-US" sz="1200"/>
              <a:pPr/>
              <a:t>1</a:t>
            </a:fld>
            <a:endParaRPr kumimoji="0" lang="en-US" altLang="zh-CN" sz="1200"/>
          </a:p>
        </p:txBody>
      </p:sp>
      <p:sp>
        <p:nvSpPr>
          <p:cNvPr id="101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2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33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96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23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795F51C-5FA4-4883-BAE3-ABDA4787E02E}" type="slidenum">
              <a:rPr kumimoji="0" lang="zh-CN" altLang="en-US" sz="1200"/>
              <a:pPr/>
              <a:t>2</a:t>
            </a:fld>
            <a:endParaRPr kumimoji="0" lang="en-US" altLang="zh-CN" sz="1200"/>
          </a:p>
        </p:txBody>
      </p:sp>
      <p:sp>
        <p:nvSpPr>
          <p:cNvPr id="101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28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795F51C-5FA4-4883-BAE3-ABDA4787E02E}" type="slidenum">
              <a:rPr kumimoji="0" lang="zh-CN" altLang="en-US" sz="1200"/>
              <a:pPr/>
              <a:t>3</a:t>
            </a:fld>
            <a:endParaRPr kumimoji="0" lang="en-US" altLang="zh-CN" sz="1200"/>
          </a:p>
        </p:txBody>
      </p:sp>
      <p:sp>
        <p:nvSpPr>
          <p:cNvPr id="101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640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795F51C-5FA4-4883-BAE3-ABDA4787E02E}" type="slidenum">
              <a:rPr kumimoji="0" lang="zh-CN" altLang="en-US" sz="1200"/>
              <a:pPr/>
              <a:t>4</a:t>
            </a:fld>
            <a:endParaRPr kumimoji="0" lang="en-US" altLang="zh-CN" sz="1200"/>
          </a:p>
        </p:txBody>
      </p:sp>
      <p:sp>
        <p:nvSpPr>
          <p:cNvPr id="101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40</a:t>
            </a:r>
            <a:r>
              <a:rPr lang="zh-CN" altLang="en-US" dirty="0"/>
              <a:t>引脚双列直插式芯片</a:t>
            </a:r>
          </a:p>
        </p:txBody>
      </p:sp>
    </p:spTree>
    <p:extLst>
      <p:ext uri="{BB962C8B-B14F-4D97-AF65-F5344CB8AC3E}">
        <p14:creationId xmlns:p14="http://schemas.microsoft.com/office/powerpoint/2010/main" val="16914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795F51C-5FA4-4883-BAE3-ABDA4787E02E}" type="slidenum">
              <a:rPr kumimoji="0" lang="zh-CN" altLang="en-US" sz="1200"/>
              <a:pPr/>
              <a:t>5</a:t>
            </a:fld>
            <a:endParaRPr kumimoji="0" lang="en-US" altLang="zh-CN" sz="1200"/>
          </a:p>
        </p:txBody>
      </p:sp>
      <p:sp>
        <p:nvSpPr>
          <p:cNvPr id="101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687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7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5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网工网开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7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B649-6269-4EF7-8145-34953C60591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92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 flipV="1">
            <a:off x="990600" y="3138489"/>
            <a:ext cx="7772400" cy="65235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1980" name="Rectangle 12"/>
          <p:cNvSpPr>
            <a:spLocks noGrp="1" noChangeArrowheads="1"/>
          </p:cNvSpPr>
          <p:nvPr userDrawn="1"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1981" name="Rectangle 1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 userDrawn="1"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1C1C1C"/>
              </a:solidFill>
              <a:ea typeface="宋体" panose="02010600030101010101" pitchFamily="2" charset="-122"/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 userDrawn="1"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1C1C1C"/>
              </a:solidFill>
              <a:ea typeface="宋体" panose="02010600030101010101" pitchFamily="2" charset="-122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 userDrawn="1"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308B671-8216-4EF9-8434-627A322CDE0C}" type="slidenum">
              <a:rPr lang="zh-CN" altLang="en-US" smtClean="0">
                <a:solidFill>
                  <a:srgbClr val="1C1C1C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1C1C1C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522413"/>
      </p:ext>
    </p:extLst>
  </p:cSld>
  <p:clrMapOvr>
    <a:masterClrMapping/>
  </p:clrMapOvr>
  <p:transition spd="slow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4109" y="1052736"/>
            <a:ext cx="7772400" cy="4896544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l"/>
              <a:defRPr sz="2600" b="0">
                <a:latin typeface="+mj-ea"/>
                <a:ea typeface="+mj-ea"/>
              </a:defRPr>
            </a:lvl1pPr>
            <a:lvl2pPr marL="742950" indent="-285750">
              <a:spcAft>
                <a:spcPts val="600"/>
              </a:spcAft>
              <a:buFont typeface="Wingdings" panose="05000000000000000000" pitchFamily="2" charset="2"/>
              <a:buChar char="l"/>
              <a:defRPr sz="2200" b="0">
                <a:latin typeface="+mj-ea"/>
                <a:ea typeface="+mj-ea"/>
              </a:defRPr>
            </a:lvl2pPr>
            <a:lvl3pPr marL="11430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4pPr>
            <a:lvl5pPr marL="20574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gray">
          <a:xfrm flipV="1">
            <a:off x="0" y="758378"/>
            <a:ext cx="9144000" cy="606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128234"/>
      </p:ext>
    </p:extLst>
  </p:cSld>
  <p:clrMapOvr>
    <a:masterClrMapping/>
  </p:clrMapOvr>
  <p:transition spd="slow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4108" y="457200"/>
            <a:ext cx="8543041" cy="5492080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l"/>
              <a:defRPr sz="2600" b="0">
                <a:latin typeface="+mj-ea"/>
                <a:ea typeface="+mj-ea"/>
              </a:defRPr>
            </a:lvl1pPr>
            <a:lvl2pPr marL="742950" indent="-285750">
              <a:spcAft>
                <a:spcPts val="600"/>
              </a:spcAft>
              <a:buFont typeface="Wingdings" panose="05000000000000000000" pitchFamily="2" charset="2"/>
              <a:buChar char="l"/>
              <a:defRPr sz="2200" b="0">
                <a:latin typeface="+mj-ea"/>
                <a:ea typeface="+mj-ea"/>
              </a:defRPr>
            </a:lvl2pPr>
            <a:lvl3pPr marL="11430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4pPr>
            <a:lvl5pPr marL="2057400" indent="-228600">
              <a:spcAft>
                <a:spcPts val="600"/>
              </a:spcAft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944369"/>
      </p:ext>
    </p:extLst>
  </p:cSld>
  <p:clrMapOvr>
    <a:masterClrMapping/>
  </p:clrMapOvr>
  <p:transition spd="slow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769C75-8878-4114-8CBA-F72D9DCAF88C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3473" y="141041"/>
            <a:ext cx="7793037" cy="62366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gray">
          <a:xfrm flipV="1">
            <a:off x="0" y="758378"/>
            <a:ext cx="9144000" cy="606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39822"/>
      </p:ext>
    </p:extLst>
  </p:cSld>
  <p:clrMapOvr>
    <a:masterClrMapping/>
  </p:clrMapOvr>
  <p:transition spd="slow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2795952"/>
      </p:ext>
    </p:extLst>
  </p:cSld>
  <p:clrMapOvr>
    <a:masterClrMapping/>
  </p:clrMapOvr>
  <p:transition spd="slow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3472" y="1052736"/>
            <a:ext cx="3960000" cy="482453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600" b="0">
                <a:latin typeface="+mj-ea"/>
                <a:ea typeface="+mj-ea"/>
              </a:defRPr>
            </a:lvl1pPr>
            <a:lvl2pPr marL="742950" indent="-285750">
              <a:buFont typeface="Wingdings" panose="05000000000000000000" pitchFamily="2" charset="2"/>
              <a:buChar char="l"/>
              <a:defRPr sz="2200" b="0"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4pPr>
            <a:lvl5pPr marL="2057400" indent="-228600"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88025" y="1055758"/>
            <a:ext cx="3960440" cy="482151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600" b="0">
                <a:latin typeface="+mj-ea"/>
                <a:ea typeface="+mj-ea"/>
              </a:defRPr>
            </a:lvl1pPr>
            <a:lvl2pPr marL="742950" indent="-285750">
              <a:buFont typeface="Wingdings" panose="05000000000000000000" pitchFamily="2" charset="2"/>
              <a:buChar char="l"/>
              <a:defRPr sz="2200" b="0"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4pPr>
            <a:lvl5pPr marL="2057400" indent="-228600">
              <a:buFont typeface="Wingdings" panose="05000000000000000000" pitchFamily="2" charset="2"/>
              <a:buChar char="l"/>
              <a:defRPr sz="1800" b="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2C5FA0-9562-4180-BE77-AA42E81C45F5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83473" y="141041"/>
            <a:ext cx="7793037" cy="62366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gray">
          <a:xfrm flipV="1">
            <a:off x="0" y="758378"/>
            <a:ext cx="9144000" cy="606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46214"/>
      </p:ext>
    </p:extLst>
  </p:cSld>
  <p:clrMapOvr>
    <a:masterClrMapping/>
  </p:clrMapOvr>
  <p:transition spd="slow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800F03A-9EB7-4654-98F7-F2372F7320B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247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83473" y="141041"/>
            <a:ext cx="7793037" cy="62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2493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3472" y="1052736"/>
            <a:ext cx="77724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095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latin typeface="Tahom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612A3A-8E49-4F2E-A26F-49B27473F1B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86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9" r:id="rId3"/>
    <p:sldLayoutId id="2147483665" r:id="rId4"/>
    <p:sldLayoutId id="2147483666" r:id="rId5"/>
    <p:sldLayoutId id="2147483667" r:id="rId6"/>
    <p:sldLayoutId id="2147483670" r:id="rId7"/>
  </p:sldLayoutIdLst>
  <p:transition spd="slow">
    <p:zoom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Tahoma" pitchFamily="34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5000"/>
        </a:spcAft>
        <a:buClr>
          <a:schemeClr val="folHlink"/>
        </a:buClr>
        <a:buSzPct val="60000"/>
        <a:buFont typeface="Wingdings" panose="05000000000000000000" pitchFamily="2" charset="2"/>
        <a:buChar char="l"/>
        <a:defRPr sz="2800" b="0">
          <a:solidFill>
            <a:schemeClr val="tx2"/>
          </a:solidFill>
          <a:latin typeface="+mj-ea"/>
          <a:ea typeface="+mj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ct val="20000"/>
        </a:spcBef>
        <a:spcAft>
          <a:spcPct val="5000"/>
        </a:spcAft>
        <a:buClr>
          <a:schemeClr val="hlink"/>
        </a:buClr>
        <a:buSzPct val="55000"/>
        <a:buFont typeface="Wingdings" panose="05000000000000000000" pitchFamily="2" charset="2"/>
        <a:buChar char="l"/>
        <a:defRPr sz="2400" b="0">
          <a:solidFill>
            <a:schemeClr val="tx1"/>
          </a:solidFill>
          <a:latin typeface="+mj-ea"/>
          <a:ea typeface="+mj-ea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5000"/>
        </a:spcAft>
        <a:buClr>
          <a:schemeClr val="folHlink"/>
        </a:buClr>
        <a:buSzPct val="50000"/>
        <a:buFont typeface="Wingdings" panose="05000000000000000000" pitchFamily="2" charset="2"/>
        <a:buChar char="l"/>
        <a:defRPr sz="2000" b="0">
          <a:solidFill>
            <a:schemeClr val="tx1"/>
          </a:solidFill>
          <a:latin typeface="+mj-ea"/>
          <a:ea typeface="+mj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l"/>
        <a:defRPr sz="2000" b="0">
          <a:solidFill>
            <a:schemeClr val="tx1"/>
          </a:solidFill>
          <a:latin typeface="+mj-ea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l"/>
        <a:defRPr sz="2000" b="0">
          <a:solidFill>
            <a:schemeClr val="tx1"/>
          </a:solidFill>
          <a:latin typeface="+mj-ea"/>
          <a:ea typeface="+mj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3D1848C-B488-47E6-ADD5-6DB9AC70D883}" type="slidenum">
              <a:rPr kumimoji="0" lang="zh-CN" altLang="en-US" sz="1400">
                <a:solidFill>
                  <a:schemeClr val="bg2"/>
                </a:solidFill>
                <a:latin typeface="Tahoma" panose="020B0604030504040204" pitchFamily="34" charset="0"/>
              </a:rPr>
              <a:pPr/>
              <a:t>1</a:t>
            </a:fld>
            <a:endParaRPr kumimoji="0" lang="en-US" altLang="zh-CN" sz="14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76375" y="1196975"/>
            <a:ext cx="6264275" cy="2016125"/>
          </a:xfrm>
          <a:noFill/>
        </p:spPr>
        <p:txBody>
          <a:bodyPr lIns="92075" tIns="46038" rIns="92075" bIns="46038"/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  <a:spcAft>
                <a:spcPct val="30000"/>
              </a:spcAft>
            </a:pPr>
            <a:r>
              <a:rPr lang="zh-CN" altLang="zh-CN" sz="4400" b="1" dirty="0">
                <a:latin typeface="+mj-ea"/>
              </a:rPr>
              <a:t>第</a:t>
            </a:r>
            <a:r>
              <a:rPr lang="en-US" altLang="zh-CN" sz="4400" dirty="0">
                <a:latin typeface="+mj-ea"/>
              </a:rPr>
              <a:t>9</a:t>
            </a:r>
            <a:r>
              <a:rPr lang="zh-CN" altLang="en-US" sz="4400" b="1" dirty="0">
                <a:latin typeface="+mj-ea"/>
              </a:rPr>
              <a:t>章</a:t>
            </a:r>
            <a:r>
              <a:rPr lang="zh-CN" altLang="en-US" sz="4400" dirty="0">
                <a:latin typeface="+mj-ea"/>
              </a:rPr>
              <a:t> 并行接口电路</a:t>
            </a:r>
            <a:endParaRPr lang="zh-CN" altLang="zh-CN" sz="6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1018732"/>
      </p:ext>
    </p:extLst>
  </p:cSld>
  <p:clrMapOvr>
    <a:masterClrMapping/>
  </p:clrMapOvr>
  <p:transition spd="slow"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96"/>
            <a:ext cx="9144000" cy="56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89160"/>
      </p:ext>
    </p:extLst>
  </p:cSld>
  <p:clrMapOvr>
    <a:masterClrMapping/>
  </p:clrMapOvr>
  <p:transition spd="slow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058"/>
            <a:ext cx="9143999" cy="57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40933"/>
      </p:ext>
    </p:extLst>
  </p:cSld>
  <p:clrMapOvr>
    <a:masterClrMapping/>
  </p:clrMapOvr>
  <p:transition spd="slow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86"/>
            <a:ext cx="9143999" cy="56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48595"/>
      </p:ext>
    </p:extLst>
  </p:cSld>
  <p:clrMapOvr>
    <a:masterClrMapping/>
  </p:clrMapOvr>
  <p:transition spd="slow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645"/>
            <a:ext cx="9143999" cy="567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35085"/>
      </p:ext>
    </p:extLst>
  </p:cSld>
  <p:clrMapOvr>
    <a:masterClrMapping/>
  </p:clrMapOvr>
  <p:transition spd="slow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225"/>
            <a:ext cx="9144000" cy="57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10990"/>
      </p:ext>
    </p:extLst>
  </p:cSld>
  <p:clrMapOvr>
    <a:masterClrMapping/>
  </p:clrMapOvr>
  <p:transition spd="slow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763"/>
            <a:ext cx="9144000" cy="56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57497"/>
      </p:ext>
    </p:extLst>
  </p:cSld>
  <p:clrMapOvr>
    <a:masterClrMapping/>
  </p:clrMapOvr>
  <p:transition spd="slow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88"/>
            <a:ext cx="9144000" cy="57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41891"/>
      </p:ext>
    </p:extLst>
  </p:cSld>
  <p:clrMapOvr>
    <a:masterClrMapping/>
  </p:clrMapOvr>
  <p:transition spd="slow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696"/>
            <a:ext cx="9144000" cy="575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89951"/>
      </p:ext>
    </p:extLst>
  </p:cSld>
  <p:clrMapOvr>
    <a:masterClrMapping/>
  </p:clrMapOvr>
  <p:transition spd="slow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8255A</a:t>
            </a:r>
            <a:r>
              <a:rPr lang="zh-CN" altLang="en-US" dirty="0"/>
              <a:t>的控制字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04108" y="1052736"/>
            <a:ext cx="8162375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8255A</a:t>
            </a:r>
            <a:r>
              <a:rPr lang="zh-CN" altLang="en-US" dirty="0"/>
              <a:t>有两类控制字：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方式选择控制字</a:t>
            </a:r>
            <a:r>
              <a:rPr lang="zh-CN" altLang="en-US" dirty="0"/>
              <a:t>：定义各端口的工作方式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置位复位控制字</a:t>
            </a:r>
            <a:r>
              <a:rPr lang="zh-CN" altLang="en-US" dirty="0"/>
              <a:t>：对</a:t>
            </a:r>
            <a:r>
              <a:rPr lang="en-US" altLang="zh-CN" dirty="0"/>
              <a:t>C</a:t>
            </a:r>
            <a:r>
              <a:rPr lang="zh-CN" altLang="en-US" dirty="0"/>
              <a:t>端口的任一位进行置位或复位操作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3" t="55148" r="9647" b="23930"/>
          <a:stretch/>
        </p:blipFill>
        <p:spPr bwMode="auto">
          <a:xfrm>
            <a:off x="605110" y="4078705"/>
            <a:ext cx="7760370" cy="158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747363"/>
      </p:ext>
    </p:extLst>
  </p:cSld>
  <p:clrMapOvr>
    <a:masterClrMapping/>
  </p:clrMapOvr>
  <p:transition spd="slow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464"/>
            <a:ext cx="9144000" cy="566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6296"/>
      </p:ext>
    </p:extLst>
  </p:cSld>
  <p:clrMapOvr>
    <a:masterClrMapping/>
  </p:clrMapOvr>
  <p:transition spd="slow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本章内容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383473" y="1016640"/>
            <a:ext cx="7772400" cy="522699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8255A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的工作原理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dirty="0">
                <a:latin typeface="+mn-ea"/>
                <a:ea typeface="+mn-ea"/>
              </a:rPr>
              <a:t>引脚、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内部结构和功能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dirty="0">
                <a:latin typeface="+mn-ea"/>
                <a:ea typeface="+mn-ea"/>
              </a:rPr>
              <a:t>控制字和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工作方式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8255A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的应用举例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dirty="0">
                <a:latin typeface="+mn-ea"/>
                <a:ea typeface="+mn-ea"/>
              </a:rPr>
              <a:t>基本输入输出应用举例</a:t>
            </a:r>
            <a:endParaRPr lang="en-US" altLang="zh-CN" dirty="0">
              <a:latin typeface="+mn-ea"/>
              <a:ea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dirty="0">
                <a:latin typeface="+mn-ea"/>
                <a:ea typeface="+mn-ea"/>
              </a:rPr>
              <a:t>七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段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LED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显示器及接口电路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0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793D533-8A95-413E-951C-DFE1E7D6C6AD}" type="slidenum">
              <a:rPr kumimoji="0" lang="zh-CN" altLang="en-US" sz="1400">
                <a:latin typeface="Tahoma" panose="020B0604030504040204" pitchFamily="34" charset="0"/>
              </a:rPr>
              <a:pPr/>
              <a:t>2</a:t>
            </a:fld>
            <a:endParaRPr kumimoji="0" lang="en-US" altLang="zh-CN" sz="14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416324"/>
      </p:ext>
    </p:extLst>
  </p:cSld>
  <p:clrMapOvr>
    <a:masterClrMapping/>
  </p:clrMapOvr>
  <p:transition spd="slow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690"/>
            <a:ext cx="9143999" cy="52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85040"/>
      </p:ext>
    </p:extLst>
  </p:cSld>
  <p:clrMapOvr>
    <a:masterClrMapping/>
  </p:clrMapOvr>
  <p:transition spd="slow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641" y="613610"/>
            <a:ext cx="7976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例</a:t>
            </a:r>
            <a:r>
              <a:rPr lang="en-US" altLang="zh-CN" sz="2000" b="1" dirty="0">
                <a:latin typeface="+mn-ea"/>
              </a:rPr>
              <a:t>9.1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8255A</a:t>
            </a:r>
            <a:r>
              <a:rPr lang="zh-CN" altLang="en-US" sz="2000" dirty="0">
                <a:latin typeface="+mn-ea"/>
              </a:rPr>
              <a:t>占用的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个端口地址为</a:t>
            </a:r>
            <a:r>
              <a:rPr lang="en-US" altLang="zh-CN" sz="2000" dirty="0">
                <a:latin typeface="+mn-ea"/>
              </a:rPr>
              <a:t>80H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83H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口工作于方式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，输入，</a:t>
            </a:r>
            <a:r>
              <a:rPr lang="en-US" altLang="zh-CN" sz="2000" dirty="0">
                <a:latin typeface="+mn-ea"/>
              </a:rPr>
              <a:t>B</a:t>
            </a:r>
            <a:r>
              <a:rPr lang="zh-CN" altLang="en-US" sz="2000" dirty="0">
                <a:latin typeface="+mn-ea"/>
              </a:rPr>
              <a:t>口工作于方式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，输出，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口的</a:t>
            </a:r>
            <a:r>
              <a:rPr lang="en-US" altLang="zh-CN" sz="2000" dirty="0">
                <a:latin typeface="+mn-ea"/>
              </a:rPr>
              <a:t>PC2</a:t>
            </a:r>
            <a:r>
              <a:rPr lang="zh-CN" altLang="en-US" sz="2000" dirty="0">
                <a:latin typeface="+mn-ea"/>
              </a:rPr>
              <a:t>作为输入联络口，</a:t>
            </a:r>
            <a:r>
              <a:rPr lang="en-US" altLang="zh-CN" sz="2000" dirty="0">
                <a:latin typeface="+mn-ea"/>
              </a:rPr>
              <a:t>PC6</a:t>
            </a:r>
            <a:r>
              <a:rPr lang="zh-CN" altLang="en-US" sz="2000" dirty="0">
                <a:latin typeface="+mn-ea"/>
              </a:rPr>
              <a:t>作为输出联络口，设置</a:t>
            </a:r>
            <a:r>
              <a:rPr lang="en-US" altLang="zh-CN" sz="2000" dirty="0">
                <a:latin typeface="+mn-ea"/>
              </a:rPr>
              <a:t>8255A</a:t>
            </a:r>
            <a:r>
              <a:rPr lang="zh-CN" altLang="en-US" sz="2000" dirty="0">
                <a:latin typeface="+mn-ea"/>
              </a:rPr>
              <a:t>的方式选择控制字。</a:t>
            </a:r>
          </a:p>
        </p:txBody>
      </p:sp>
      <p:sp>
        <p:nvSpPr>
          <p:cNvPr id="6" name="矩形 5"/>
          <p:cNvSpPr/>
          <p:nvPr/>
        </p:nvSpPr>
        <p:spPr>
          <a:xfrm>
            <a:off x="2972115" y="3124018"/>
            <a:ext cx="2514285" cy="1048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zh-CN" sz="22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MOV</a:t>
            </a:r>
            <a:r>
              <a:rPr lang="pt-BR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pt-BR" altLang="zh-CN" sz="22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</a:t>
            </a:r>
            <a:r>
              <a:rPr lang="pt-BR" altLang="zh-CN" sz="22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pt-BR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pt-BR" altLang="zh-CN" sz="22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91H</a:t>
            </a:r>
            <a:r>
              <a:rPr lang="pt-BR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pt-BR" altLang="zh-CN" sz="22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OUT</a:t>
            </a:r>
            <a:r>
              <a:rPr lang="pt-BR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pt-BR" altLang="zh-CN" sz="22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83H</a:t>
            </a:r>
            <a:r>
              <a:rPr lang="pt-BR" altLang="zh-CN" sz="22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pt-BR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pt-BR" altLang="zh-CN" sz="22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</a:t>
            </a:r>
            <a:endParaRPr lang="pt-BR" altLang="zh-CN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8682603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059"/>
            <a:ext cx="9144000" cy="57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9938"/>
      </p:ext>
    </p:extLst>
  </p:cSld>
  <p:clrMapOvr>
    <a:masterClrMapping/>
  </p:clrMapOvr>
  <p:transition spd="slow"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464"/>
            <a:ext cx="9144000" cy="49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21537"/>
      </p:ext>
    </p:extLst>
  </p:cSld>
  <p:clrMapOvr>
    <a:masterClrMapping/>
  </p:clrMapOvr>
  <p:transition spd="slow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641" y="613610"/>
            <a:ext cx="7976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例</a:t>
            </a:r>
            <a:r>
              <a:rPr lang="en-US" altLang="zh-CN" sz="2000" b="1" dirty="0">
                <a:latin typeface="+mn-ea"/>
              </a:rPr>
              <a:t>9.2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8255A</a:t>
            </a:r>
            <a:r>
              <a:rPr lang="zh-CN" altLang="en-US" sz="2000" dirty="0">
                <a:latin typeface="+mn-ea"/>
              </a:rPr>
              <a:t>占用的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个端口地址为</a:t>
            </a:r>
            <a:r>
              <a:rPr lang="en-US" altLang="zh-CN" sz="2000" dirty="0">
                <a:latin typeface="+mn-ea"/>
              </a:rPr>
              <a:t>80H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83H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PC3</a:t>
            </a:r>
            <a:r>
              <a:rPr lang="zh-CN" altLang="en-US" sz="2000" dirty="0">
                <a:latin typeface="+mn-ea"/>
              </a:rPr>
              <a:t>作为输入联络口，</a:t>
            </a:r>
            <a:r>
              <a:rPr lang="en-US" altLang="zh-CN" sz="2000" dirty="0">
                <a:latin typeface="+mn-ea"/>
              </a:rPr>
              <a:t>PC5</a:t>
            </a:r>
            <a:r>
              <a:rPr lang="zh-CN" altLang="en-US" sz="2000" dirty="0">
                <a:latin typeface="+mn-ea"/>
              </a:rPr>
              <a:t>作为输出联络口。当</a:t>
            </a:r>
            <a:r>
              <a:rPr lang="en-US" altLang="zh-CN" sz="2000" dirty="0">
                <a:latin typeface="+mn-ea"/>
              </a:rPr>
              <a:t>PC3</a:t>
            </a:r>
            <a:r>
              <a:rPr lang="zh-CN" altLang="en-US" sz="2000" dirty="0">
                <a:latin typeface="+mn-ea"/>
              </a:rPr>
              <a:t>为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时，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口输出数据</a:t>
            </a:r>
            <a:r>
              <a:rPr lang="en-US" altLang="zh-CN" sz="2000" dirty="0">
                <a:latin typeface="+mn-ea"/>
              </a:rPr>
              <a:t>23H</a:t>
            </a:r>
            <a:r>
              <a:rPr lang="zh-CN" altLang="en-US" sz="2000" dirty="0">
                <a:latin typeface="+mn-ea"/>
              </a:rPr>
              <a:t>，并且</a:t>
            </a:r>
            <a:r>
              <a:rPr lang="en-US" altLang="zh-CN" sz="2000" dirty="0">
                <a:latin typeface="+mn-ea"/>
              </a:rPr>
              <a:t>PC5</a:t>
            </a:r>
            <a:r>
              <a:rPr lang="zh-CN" altLang="en-US" sz="2000" dirty="0">
                <a:latin typeface="+mn-ea"/>
              </a:rPr>
              <a:t>输出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453355" y="2596486"/>
            <a:ext cx="8321509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P</a:t>
            </a:r>
            <a:r>
              <a:rPr lang="en-US" altLang="zh-CN" sz="22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: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22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IN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sz="22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82H		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读入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C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口数据</a:t>
            </a:r>
            <a:r>
              <a:rPr lang="zh-CN" altLang="en-US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endParaRPr lang="en-US" altLang="zh-CN" sz="2200" dirty="0">
              <a:solidFill>
                <a:srgbClr val="000000"/>
              </a:solidFill>
              <a:latin typeface="DejaVu Sans Mono" panose="020B060903080402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22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TEST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sz="22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08H	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判断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PC3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是否为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endParaRPr lang="en-US" altLang="zh-CN" sz="2200" dirty="0">
              <a:solidFill>
                <a:srgbClr val="000000"/>
              </a:solidFill>
              <a:latin typeface="DejaVu Sans Mono" panose="020B060903080402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22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JZ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P			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如果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PC3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不为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，继续读入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C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口数据</a:t>
            </a:r>
            <a:r>
              <a:rPr lang="zh-CN" altLang="en-US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22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MOV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sz="22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23H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22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OUT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80H</a:t>
            </a:r>
            <a:r>
              <a:rPr lang="en-US" altLang="zh-CN" sz="22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	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如果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PC3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为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，则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口输出数据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23H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22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MOV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sz="22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0AH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22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OUT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83H</a:t>
            </a:r>
            <a:r>
              <a:rPr lang="en-US" altLang="zh-CN" sz="22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22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	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同时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PC5</a:t>
            </a:r>
            <a:r>
              <a:rPr lang="zh-CN" altLang="en-US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输出</a:t>
            </a:r>
            <a:r>
              <a:rPr lang="en-US" altLang="zh-CN" sz="22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0</a:t>
            </a:r>
            <a:endParaRPr lang="zh-CN" alt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991149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8255A</a:t>
            </a:r>
            <a:r>
              <a:rPr lang="zh-CN" altLang="en-US" dirty="0"/>
              <a:t>的工作方式和</a:t>
            </a:r>
            <a:r>
              <a:rPr lang="en-US" altLang="zh-CN" dirty="0"/>
              <a:t>C</a:t>
            </a:r>
            <a:r>
              <a:rPr lang="zh-CN" altLang="en-US" dirty="0"/>
              <a:t>口状态字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/>
                </a:solidFill>
              </a:rPr>
              <a:t>8255A</a:t>
            </a:r>
            <a:r>
              <a:rPr lang="zh-CN" altLang="en-US" sz="2200" dirty="0">
                <a:solidFill>
                  <a:schemeClr val="tx1"/>
                </a:solidFill>
              </a:rPr>
              <a:t>具有</a:t>
            </a:r>
            <a:r>
              <a:rPr lang="en-US" altLang="zh-CN" sz="2200" dirty="0">
                <a:solidFill>
                  <a:schemeClr val="tx1"/>
                </a:solidFill>
              </a:rPr>
              <a:t>3</a:t>
            </a:r>
            <a:r>
              <a:rPr lang="zh-CN" altLang="en-US" sz="2200" dirty="0">
                <a:solidFill>
                  <a:schemeClr val="tx1"/>
                </a:solidFill>
              </a:rPr>
              <a:t>种工作方式，通过向</a:t>
            </a:r>
            <a:r>
              <a:rPr lang="en-US" altLang="zh-CN" sz="2200" dirty="0">
                <a:solidFill>
                  <a:schemeClr val="tx1"/>
                </a:solidFill>
              </a:rPr>
              <a:t>8255A</a:t>
            </a:r>
            <a:r>
              <a:rPr lang="zh-CN" altLang="en-US" sz="2200" dirty="0">
                <a:solidFill>
                  <a:schemeClr val="tx1"/>
                </a:solidFill>
              </a:rPr>
              <a:t>的控制字寄存器写入方式选择字，就可以设置各端口的工作方式。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当</a:t>
            </a:r>
            <a:r>
              <a:rPr lang="en-US" altLang="zh-CN" sz="2200" dirty="0">
                <a:solidFill>
                  <a:schemeClr val="tx1"/>
                </a:solidFill>
              </a:rPr>
              <a:t>8255A</a:t>
            </a:r>
            <a:r>
              <a:rPr lang="zh-CN" altLang="en-US" sz="2200" dirty="0">
                <a:solidFill>
                  <a:schemeClr val="tx1"/>
                </a:solidFill>
              </a:rPr>
              <a:t>工作于方式</a:t>
            </a:r>
            <a:r>
              <a:rPr lang="en-US" altLang="zh-CN" sz="2200" dirty="0">
                <a:solidFill>
                  <a:schemeClr val="tx1"/>
                </a:solidFill>
              </a:rPr>
              <a:t>1</a:t>
            </a:r>
            <a:r>
              <a:rPr lang="zh-CN" altLang="en-US" sz="2200" dirty="0">
                <a:solidFill>
                  <a:schemeClr val="tx1"/>
                </a:solidFill>
              </a:rPr>
              <a:t>和方式</a:t>
            </a:r>
            <a:r>
              <a:rPr lang="en-US" altLang="zh-CN" sz="2200" dirty="0">
                <a:solidFill>
                  <a:schemeClr val="tx1"/>
                </a:solidFill>
              </a:rPr>
              <a:t>2</a:t>
            </a:r>
            <a:r>
              <a:rPr lang="zh-CN" altLang="en-US" sz="2200" dirty="0">
                <a:solidFill>
                  <a:schemeClr val="tx1"/>
                </a:solidFill>
              </a:rPr>
              <a:t>时，</a:t>
            </a:r>
            <a:r>
              <a:rPr lang="en-US" altLang="zh-CN" sz="2200" dirty="0">
                <a:solidFill>
                  <a:schemeClr val="tx1"/>
                </a:solidFill>
              </a:rPr>
              <a:t>C</a:t>
            </a:r>
            <a:r>
              <a:rPr lang="zh-CN" altLang="en-US" sz="2200" dirty="0">
                <a:solidFill>
                  <a:schemeClr val="tx1"/>
                </a:solidFill>
              </a:rPr>
              <a:t>口可用作</a:t>
            </a:r>
            <a:r>
              <a:rPr lang="en-US" altLang="zh-CN" sz="2200" dirty="0">
                <a:solidFill>
                  <a:schemeClr val="tx1"/>
                </a:solidFill>
              </a:rPr>
              <a:t>A</a:t>
            </a:r>
            <a:r>
              <a:rPr lang="zh-CN" altLang="en-US" sz="2200" dirty="0">
                <a:solidFill>
                  <a:schemeClr val="tx1"/>
                </a:solidFill>
              </a:rPr>
              <a:t>口或</a:t>
            </a:r>
            <a:r>
              <a:rPr lang="en-US" altLang="zh-CN" sz="2200" dirty="0">
                <a:solidFill>
                  <a:schemeClr val="tx1"/>
                </a:solidFill>
              </a:rPr>
              <a:t>B</a:t>
            </a:r>
            <a:r>
              <a:rPr lang="zh-CN" altLang="en-US" sz="2200" dirty="0">
                <a:solidFill>
                  <a:schemeClr val="tx1"/>
                </a:solidFill>
              </a:rPr>
              <a:t>口的联络信号，用输入指令可以读取</a:t>
            </a:r>
            <a:r>
              <a:rPr lang="en-US" altLang="zh-CN" sz="2200" dirty="0">
                <a:solidFill>
                  <a:schemeClr val="tx1"/>
                </a:solidFill>
              </a:rPr>
              <a:t>C</a:t>
            </a:r>
            <a:r>
              <a:rPr lang="zh-CN" altLang="en-US" sz="2200" dirty="0">
                <a:solidFill>
                  <a:schemeClr val="tx1"/>
                </a:solidFill>
              </a:rPr>
              <a:t>口的状态。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/>
                </a:solidFill>
              </a:rPr>
              <a:t>8255A</a:t>
            </a:r>
            <a:r>
              <a:rPr lang="zh-CN" altLang="en-US" sz="2200" dirty="0">
                <a:solidFill>
                  <a:schemeClr val="tx1"/>
                </a:solidFill>
              </a:rPr>
              <a:t>的三种工作方式：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方式</a:t>
            </a:r>
            <a:r>
              <a:rPr lang="en-US" altLang="zh-CN" sz="2000" dirty="0"/>
              <a:t>0</a:t>
            </a:r>
            <a:r>
              <a:rPr lang="zh-CN" altLang="en-US" sz="2000" dirty="0"/>
              <a:t>：基本输入输出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方式</a:t>
            </a:r>
            <a:r>
              <a:rPr lang="en-US" altLang="zh-CN" sz="2000" dirty="0"/>
              <a:t>1</a:t>
            </a:r>
            <a:r>
              <a:rPr lang="zh-CN" altLang="en-US" sz="2000" dirty="0"/>
              <a:t>：选通输入输出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方式</a:t>
            </a:r>
            <a:r>
              <a:rPr lang="en-US" altLang="zh-CN" sz="2000" dirty="0"/>
              <a:t>2</a:t>
            </a:r>
            <a:r>
              <a:rPr lang="zh-CN" altLang="en-US" sz="2000" dirty="0"/>
              <a:t>：双向总线方式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350283"/>
      </p:ext>
    </p:extLst>
  </p:cSld>
  <p:clrMapOvr>
    <a:masterClrMapping/>
  </p:clrMapOvr>
  <p:transition spd="slow"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719"/>
            <a:ext cx="9143999" cy="56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1648"/>
      </p:ext>
    </p:extLst>
  </p:cSld>
  <p:clrMapOvr>
    <a:masterClrMapping/>
  </p:clrMapOvr>
  <p:transition spd="slow"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2" y="1932078"/>
            <a:ext cx="6615864" cy="4768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5325" y="274276"/>
            <a:ext cx="7976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例</a:t>
            </a:r>
            <a:r>
              <a:rPr lang="en-US" altLang="zh-CN" sz="2000" b="1" dirty="0">
                <a:latin typeface="+mn-ea"/>
              </a:rPr>
              <a:t>9.3</a:t>
            </a:r>
            <a:r>
              <a:rPr lang="zh-CN" altLang="en-US" sz="2000" dirty="0">
                <a:latin typeface="+mn-ea"/>
              </a:rPr>
              <a:t>：如图，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口作为输入口，输入开关状态，</a:t>
            </a:r>
            <a:r>
              <a:rPr lang="en-US" altLang="zh-CN" sz="2000" dirty="0">
                <a:latin typeface="+mn-ea"/>
              </a:rPr>
              <a:t>B</a:t>
            </a:r>
            <a:r>
              <a:rPr lang="zh-CN" altLang="en-US" sz="2000" dirty="0">
                <a:latin typeface="+mn-ea"/>
              </a:rPr>
              <a:t>口作为输出口，控制二极管发光。当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口某端口的开关闭合时，</a:t>
            </a:r>
            <a:r>
              <a:rPr lang="en-US" altLang="zh-CN" sz="2000" dirty="0">
                <a:latin typeface="+mn-ea"/>
              </a:rPr>
              <a:t>B</a:t>
            </a:r>
            <a:r>
              <a:rPr lang="zh-CN" altLang="en-US" sz="2000" dirty="0">
                <a:latin typeface="+mn-ea"/>
              </a:rPr>
              <a:t>口对应端口的二极管亮，假设</a:t>
            </a:r>
            <a:r>
              <a:rPr lang="en-US" altLang="zh-CN" sz="2000" dirty="0">
                <a:latin typeface="+mn-ea"/>
              </a:rPr>
              <a:t>8255A</a:t>
            </a:r>
            <a:r>
              <a:rPr lang="zh-CN" altLang="en-US" sz="2000" dirty="0">
                <a:latin typeface="+mn-ea"/>
              </a:rPr>
              <a:t>的地址为</a:t>
            </a:r>
            <a:r>
              <a:rPr lang="en-US" altLang="zh-CN" sz="2000" dirty="0">
                <a:latin typeface="+mn-ea"/>
              </a:rPr>
              <a:t>80H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83H</a:t>
            </a:r>
            <a:r>
              <a:rPr lang="zh-CN" altLang="en-US" sz="2000" dirty="0">
                <a:latin typeface="+mn-ea"/>
              </a:rPr>
              <a:t>，编程控制电路工作。</a:t>
            </a:r>
          </a:p>
        </p:txBody>
      </p:sp>
    </p:spTree>
    <p:extLst>
      <p:ext uri="{BB962C8B-B14F-4D97-AF65-F5344CB8AC3E}">
        <p14:creationId xmlns:p14="http://schemas.microsoft.com/office/powerpoint/2010/main" val="912709486"/>
      </p:ext>
    </p:extLst>
  </p:cSld>
  <p:clrMapOvr>
    <a:masterClrMapping/>
  </p:clrMapOvr>
  <p:transition spd="slow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5325" y="81019"/>
            <a:ext cx="79769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例</a:t>
            </a:r>
            <a:r>
              <a:rPr lang="en-US" altLang="zh-CN" sz="2000" b="1" dirty="0">
                <a:latin typeface="+mn-ea"/>
              </a:rPr>
              <a:t>9.3</a:t>
            </a:r>
            <a:r>
              <a:rPr lang="zh-CN" altLang="en-US" sz="2000" dirty="0">
                <a:latin typeface="+mn-ea"/>
              </a:rPr>
              <a:t>：解析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开关和二极管都是简单外设，不需要查询其状态，随时都可以工作，因此信号传输为无条件传输方式。所以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口和</a:t>
            </a:r>
            <a:r>
              <a:rPr lang="en-US" altLang="zh-CN" sz="2000" dirty="0">
                <a:latin typeface="+mn-ea"/>
              </a:rPr>
              <a:t>B</a:t>
            </a:r>
            <a:r>
              <a:rPr lang="zh-CN" altLang="en-US" sz="2000" dirty="0">
                <a:latin typeface="+mn-ea"/>
              </a:rPr>
              <a:t>口都工作在方式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，不需要连接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口。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" y="2481676"/>
            <a:ext cx="8943312" cy="37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64938"/>
      </p:ext>
    </p:extLst>
  </p:cSld>
  <p:clrMapOvr>
    <a:masterClrMapping/>
  </p:clrMapOvr>
  <p:transition spd="slow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2" y="2913706"/>
            <a:ext cx="6615864" cy="35585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5325" y="274276"/>
            <a:ext cx="79769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例</a:t>
            </a:r>
            <a:r>
              <a:rPr lang="en-US" altLang="zh-CN" sz="2000" b="1" dirty="0">
                <a:latin typeface="+mn-ea"/>
              </a:rPr>
              <a:t>9.4</a:t>
            </a:r>
            <a:r>
              <a:rPr lang="zh-CN" altLang="en-US" sz="2000" dirty="0">
                <a:latin typeface="+mn-ea"/>
              </a:rPr>
              <a:t>：如图，数据通过</a:t>
            </a:r>
            <a:r>
              <a:rPr lang="en-US" altLang="zh-CN" sz="2000" dirty="0">
                <a:latin typeface="+mn-ea"/>
              </a:rPr>
              <a:t>8255A</a:t>
            </a:r>
            <a:r>
              <a:rPr lang="zh-CN" altLang="en-US" sz="2000" dirty="0">
                <a:latin typeface="+mn-ea"/>
              </a:rPr>
              <a:t>的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口输出至打印机，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口的</a:t>
            </a:r>
            <a:r>
              <a:rPr lang="en-US" altLang="zh-CN" sz="2000" dirty="0">
                <a:latin typeface="+mn-ea"/>
              </a:rPr>
              <a:t>PC0</a:t>
            </a:r>
            <a:r>
              <a:rPr lang="zh-CN" altLang="en-US" sz="2000" dirty="0">
                <a:latin typeface="+mn-ea"/>
              </a:rPr>
              <a:t>作为输出联络端，启动打印机。</a:t>
            </a:r>
            <a:r>
              <a:rPr lang="en-US" altLang="zh-CN" sz="2000" dirty="0">
                <a:latin typeface="+mn-ea"/>
              </a:rPr>
              <a:t>PC5</a:t>
            </a:r>
            <a:r>
              <a:rPr lang="zh-CN" altLang="en-US" sz="2000" dirty="0">
                <a:latin typeface="+mn-ea"/>
              </a:rPr>
              <a:t>作为输入联络口，可以查询当前打印机是否正在处理数据。若此时</a:t>
            </a:r>
            <a:r>
              <a:rPr lang="en-US" altLang="zh-CN" sz="2000" dirty="0">
                <a:latin typeface="+mn-ea"/>
              </a:rPr>
              <a:t>BUSY</a:t>
            </a:r>
            <a:r>
              <a:rPr lang="zh-CN" altLang="en-US" sz="2000" dirty="0">
                <a:latin typeface="+mn-ea"/>
              </a:rPr>
              <a:t>状态为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，表示打印机正在处理数据，不能进行下一个数据的传输，否则可以传输下一个数据。编程将</a:t>
            </a:r>
            <a:r>
              <a:rPr lang="en-US" altLang="zh-CN" sz="2000" dirty="0">
                <a:latin typeface="+mn-ea"/>
              </a:rPr>
              <a:t>BUF</a:t>
            </a:r>
            <a:r>
              <a:rPr lang="zh-CN" altLang="en-US" sz="2000" dirty="0">
                <a:latin typeface="+mn-ea"/>
              </a:rPr>
              <a:t>开始的</a:t>
            </a:r>
            <a:r>
              <a:rPr lang="en-US" altLang="zh-CN" sz="2000" dirty="0">
                <a:latin typeface="+mn-ea"/>
              </a:rPr>
              <a:t>100</a:t>
            </a:r>
            <a:r>
              <a:rPr lang="zh-CN" altLang="en-US" sz="2000" dirty="0">
                <a:latin typeface="+mn-ea"/>
              </a:rPr>
              <a:t>个字节的数据输出打印，</a:t>
            </a:r>
            <a:r>
              <a:rPr lang="en-US" altLang="zh-CN" sz="2000" dirty="0">
                <a:latin typeface="+mn-ea"/>
              </a:rPr>
              <a:t>8255A</a:t>
            </a:r>
            <a:r>
              <a:rPr lang="zh-CN" altLang="en-US" sz="2000" dirty="0">
                <a:latin typeface="+mn-ea"/>
              </a:rPr>
              <a:t>的地址为</a:t>
            </a:r>
            <a:r>
              <a:rPr lang="en-US" altLang="zh-CN" sz="2000" dirty="0">
                <a:latin typeface="+mn-ea"/>
              </a:rPr>
              <a:t>86H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89H</a:t>
            </a:r>
            <a:r>
              <a:rPr lang="zh-CN" altLang="en-US" sz="2000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79311932"/>
      </p:ext>
    </p:extLst>
  </p:cSld>
  <p:clrMapOvr>
    <a:masterClrMapping/>
  </p:clrMapOvr>
  <p:transition spd="slow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8255A</a:t>
            </a:r>
            <a:r>
              <a:rPr lang="zh-CN" altLang="en-US" dirty="0"/>
              <a:t>简介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383473" y="1016640"/>
            <a:ext cx="7772400" cy="5226997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Aft>
                <a:spcPct val="2000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通用可编程并行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I/O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接口芯片；</a:t>
            </a:r>
            <a:endParaRPr lang="en-US" altLang="zh-CN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  <a:spcAft>
                <a:spcPct val="2000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通过编程设置，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8255A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可以工作在不同的工作方式下；</a:t>
            </a:r>
            <a:endParaRPr lang="en-US" altLang="zh-CN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  <a:spcAft>
                <a:spcPct val="20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8255A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通常不需要附加外部电路，就可以直接为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CPU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与外设之间提供数据通道，因此得到了广泛的应用。</a:t>
            </a:r>
            <a:endParaRPr lang="en-US" altLang="zh-CN" sz="2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0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793D533-8A95-413E-951C-DFE1E7D6C6AD}" type="slidenum">
              <a:rPr kumimoji="0" lang="zh-CN" altLang="en-US" sz="1400">
                <a:latin typeface="Tahoma" panose="020B0604030504040204" pitchFamily="34" charset="0"/>
              </a:rPr>
              <a:pPr/>
              <a:t>3</a:t>
            </a:fld>
            <a:endParaRPr kumimoji="0" lang="en-US" altLang="zh-CN" sz="14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046943"/>
      </p:ext>
    </p:extLst>
  </p:cSld>
  <p:clrMapOvr>
    <a:masterClrMapping/>
  </p:clrMapOvr>
  <p:transition spd="slow"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0788" y="210239"/>
            <a:ext cx="79769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例</a:t>
            </a:r>
            <a:r>
              <a:rPr lang="en-US" altLang="zh-CN" sz="2000" b="1" dirty="0">
                <a:latin typeface="+mn-ea"/>
              </a:rPr>
              <a:t>9.4</a:t>
            </a:r>
            <a:r>
              <a:rPr lang="zh-CN" altLang="en-US" sz="2000" dirty="0">
                <a:latin typeface="+mn-ea"/>
              </a:rPr>
              <a:t>：解析</a:t>
            </a:r>
            <a:endParaRPr lang="en-US" altLang="zh-CN" sz="2000" dirty="0"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347" y="709863"/>
            <a:ext cx="8518358" cy="5762375"/>
            <a:chOff x="0" y="469232"/>
            <a:chExt cx="9144000" cy="63743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6" y="469232"/>
              <a:ext cx="7252466" cy="232871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97943"/>
              <a:ext cx="9144000" cy="4045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410283"/>
      </p:ext>
    </p:extLst>
  </p:cSld>
  <p:clrMapOvr>
    <a:masterClrMapping/>
  </p:clrMapOvr>
  <p:transition spd="slow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8340"/>
          <a:stretch/>
        </p:blipFill>
        <p:spPr>
          <a:xfrm>
            <a:off x="0" y="582788"/>
            <a:ext cx="9144000" cy="464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50202"/>
      </p:ext>
    </p:extLst>
  </p:cSld>
  <p:clrMapOvr>
    <a:masterClrMapping/>
  </p:clrMapOvr>
  <p:transition spd="slow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138"/>
            <a:ext cx="9144000" cy="50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84675"/>
      </p:ext>
    </p:extLst>
  </p:cSld>
  <p:clrMapOvr>
    <a:masterClrMapping/>
  </p:clrMapOvr>
  <p:transition spd="slow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085"/>
            <a:ext cx="9143999" cy="573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6301"/>
      </p:ext>
    </p:extLst>
  </p:cSld>
  <p:clrMapOvr>
    <a:masterClrMapping/>
  </p:clrMapOvr>
  <p:transition spd="slow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4" y="565520"/>
            <a:ext cx="9066016" cy="56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30022"/>
      </p:ext>
    </p:extLst>
  </p:cSld>
  <p:clrMapOvr>
    <a:masterClrMapping/>
  </p:clrMapOvr>
  <p:transition spd="slow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247"/>
            <a:ext cx="9144000" cy="5038391"/>
          </a:xfrm>
          <a:prstGeom prst="rect">
            <a:avLst/>
          </a:prstGeom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222250" y="301792"/>
            <a:ext cx="7772400" cy="1143000"/>
          </a:xfrm>
          <a:prstGeom prst="rect">
            <a:avLst/>
          </a:prstGeom>
          <a:noFill/>
          <a:ln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r>
              <a:rPr lang="zh-CN" altLang="en-US" kern="0">
                <a:solidFill>
                  <a:srgbClr val="FF6600"/>
                </a:solidFill>
              </a:rPr>
              <a:t>各控制联络信号的意义如下：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704375"/>
      </p:ext>
    </p:extLst>
  </p:cSld>
  <p:clrMapOvr>
    <a:masterClrMapping/>
  </p:clrMapOvr>
  <p:transition spd="slow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235"/>
            <a:ext cx="9143999" cy="47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0793"/>
      </p:ext>
    </p:extLst>
  </p:cSld>
  <p:clrMapOvr>
    <a:masterClrMapping/>
  </p:clrMapOvr>
  <p:transition spd="slow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074" y="900416"/>
            <a:ext cx="8199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+mn-ea"/>
              </a:rPr>
              <a:t>例</a:t>
            </a:r>
            <a:r>
              <a:rPr lang="en-US" altLang="zh-CN" sz="2200" b="1" dirty="0">
                <a:latin typeface="+mn-ea"/>
              </a:rPr>
              <a:t>9.5</a:t>
            </a:r>
            <a:r>
              <a:rPr lang="zh-CN" altLang="en-US" sz="2200" dirty="0">
                <a:latin typeface="+mn-ea"/>
              </a:rPr>
              <a:t>：</a:t>
            </a:r>
            <a:r>
              <a:rPr lang="en-US" altLang="zh-CN" sz="2200" dirty="0">
                <a:latin typeface="+mn-ea"/>
              </a:rPr>
              <a:t>8255A</a:t>
            </a:r>
            <a:r>
              <a:rPr lang="zh-CN" altLang="en-US" sz="2200" dirty="0">
                <a:latin typeface="+mn-ea"/>
              </a:rPr>
              <a:t>的地址为</a:t>
            </a:r>
            <a:r>
              <a:rPr lang="en-US" altLang="zh-CN" sz="2200" dirty="0">
                <a:latin typeface="+mn-ea"/>
              </a:rPr>
              <a:t>80H</a:t>
            </a:r>
            <a:r>
              <a:rPr lang="zh-CN" altLang="en-US" sz="2200" dirty="0">
                <a:latin typeface="+mn-ea"/>
              </a:rPr>
              <a:t>～</a:t>
            </a:r>
            <a:r>
              <a:rPr lang="en-US" altLang="zh-CN" sz="2200" dirty="0">
                <a:latin typeface="+mn-ea"/>
              </a:rPr>
              <a:t>83H</a:t>
            </a:r>
            <a:r>
              <a:rPr lang="zh-CN" altLang="en-US" sz="2200" dirty="0">
                <a:latin typeface="+mn-ea"/>
              </a:rPr>
              <a:t>，则设置</a:t>
            </a:r>
            <a:r>
              <a:rPr lang="en-US" altLang="zh-CN" sz="2200" dirty="0">
                <a:latin typeface="+mn-ea"/>
              </a:rPr>
              <a:t>INTEA</a:t>
            </a:r>
            <a:r>
              <a:rPr lang="zh-CN" altLang="en-US" sz="2200" dirty="0">
                <a:latin typeface="+mn-ea"/>
              </a:rPr>
              <a:t>中断允许信号的有效程序为？</a:t>
            </a:r>
            <a:endParaRPr lang="en-US" altLang="zh-CN" sz="22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075" y="3105835"/>
            <a:ext cx="81992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MOV</a:t>
            </a:r>
            <a:r>
              <a:rPr lang="en-US" altLang="zh-CN" sz="26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sz="26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26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09H	</a:t>
            </a:r>
            <a:r>
              <a:rPr lang="en-US" altLang="zh-CN" sz="26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sz="26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通过控制口地址对</a:t>
            </a:r>
            <a:r>
              <a:rPr lang="en-US" altLang="zh-CN" sz="26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PC4</a:t>
            </a:r>
            <a:r>
              <a:rPr lang="zh-CN" altLang="en-US" sz="26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设置为“</a:t>
            </a:r>
            <a:r>
              <a:rPr lang="en-US" altLang="zh-CN" sz="2600" dirty="0">
                <a:solidFill>
                  <a:srgbClr val="00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1”</a:t>
            </a:r>
            <a:r>
              <a:rPr lang="zh-CN" altLang="en-US" sz="26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endParaRPr lang="en-US" altLang="zh-CN" sz="2600" dirty="0">
              <a:solidFill>
                <a:srgbClr val="000000"/>
              </a:solidFill>
              <a:latin typeface="DejaVu Sans Mono" panose="020B060903080402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OUT</a:t>
            </a:r>
            <a:r>
              <a:rPr lang="en-US" altLang="zh-CN" sz="26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FF8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83H</a:t>
            </a:r>
            <a:r>
              <a:rPr lang="en-US" altLang="zh-CN" sz="2600" b="1" dirty="0">
                <a:solidFill>
                  <a:srgbClr val="00008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2600" dirty="0">
                <a:solidFill>
                  <a:srgbClr val="000000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600" b="1" dirty="0">
                <a:solidFill>
                  <a:srgbClr val="8080FF"/>
                </a:solidFill>
                <a:latin typeface="DejaVu Sans Mono" panose="020B0609030804020204" pitchFamily="49" charset="0"/>
                <a:ea typeface="微软雅黑" panose="020B0503020204020204" pitchFamily="34" charset="-122"/>
              </a:rPr>
              <a:t>AL</a:t>
            </a:r>
            <a:endParaRPr lang="en-US" altLang="zh-CN" sz="2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431339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56" y="989500"/>
            <a:ext cx="9149456" cy="48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80408"/>
      </p:ext>
    </p:extLst>
  </p:cSld>
  <p:clrMapOvr>
    <a:masterClrMapping/>
  </p:clrMapOvr>
  <p:transition spd="slow"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934"/>
            <a:ext cx="9143999" cy="57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61983"/>
      </p:ext>
    </p:extLst>
  </p:cSld>
  <p:clrMapOvr>
    <a:masterClrMapping/>
  </p:clrMapOvr>
  <p:transition spd="slow"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8255A</a:t>
            </a:r>
            <a:r>
              <a:rPr lang="zh-CN" altLang="en-US" dirty="0"/>
              <a:t>的引脚</a:t>
            </a:r>
          </a:p>
        </p:txBody>
      </p:sp>
      <p:sp>
        <p:nvSpPr>
          <p:cNvPr id="40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793D533-8A95-413E-951C-DFE1E7D6C6AD}" type="slidenum">
              <a:rPr kumimoji="0" lang="zh-CN" altLang="en-US" sz="1400">
                <a:latin typeface="Tahoma" panose="020B0604030504040204" pitchFamily="34" charset="0"/>
              </a:rPr>
              <a:pPr/>
              <a:t>4</a:t>
            </a:fld>
            <a:endParaRPr kumimoji="0" lang="en-US" altLang="zh-CN" sz="1400">
              <a:latin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4" t="19523" r="10181" b="15201"/>
          <a:stretch/>
        </p:blipFill>
        <p:spPr bwMode="auto">
          <a:xfrm>
            <a:off x="2702228" y="899634"/>
            <a:ext cx="3155525" cy="580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350187"/>
      </p:ext>
    </p:extLst>
  </p:cSld>
  <p:clrMapOvr>
    <a:masterClrMapping/>
  </p:clrMapOvr>
  <p:transition spd="slow"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535"/>
            <a:ext cx="9144000" cy="569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39204"/>
      </p:ext>
    </p:extLst>
  </p:cSld>
  <p:clrMapOvr>
    <a:masterClrMapping/>
  </p:clrMapOvr>
  <p:transition spd="slow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775"/>
            <a:ext cx="9144000" cy="64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6323"/>
      </p:ext>
    </p:extLst>
  </p:cSld>
  <p:clrMapOvr>
    <a:masterClrMapping/>
  </p:clrMapOvr>
  <p:transition spd="slow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40"/>
            <a:ext cx="9143999" cy="64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53215"/>
      </p:ext>
    </p:extLst>
  </p:cSld>
  <p:clrMapOvr>
    <a:masterClrMapping/>
  </p:clrMapOvr>
  <p:transition spd="slow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771"/>
            <a:ext cx="9144000" cy="5788467"/>
          </a:xfrm>
          <a:prstGeom prst="rect">
            <a:avLst/>
          </a:prstGeom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323349" y="137671"/>
            <a:ext cx="7772400" cy="635000"/>
          </a:xfrm>
          <a:prstGeom prst="rect">
            <a:avLst/>
          </a:prstGeom>
          <a:noFill/>
          <a:ln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r>
              <a:rPr lang="zh-CN" altLang="en-US" sz="2800" kern="0">
                <a:solidFill>
                  <a:srgbClr val="FF6600"/>
                </a:solidFill>
              </a:rPr>
              <a:t>各控制联络信号的意义如下：</a:t>
            </a:r>
            <a:endParaRPr lang="zh-CN" altLang="en-US" sz="2800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406420"/>
      </p:ext>
    </p:extLst>
  </p:cSld>
  <p:clrMapOvr>
    <a:masterClrMapping/>
  </p:clrMapOvr>
  <p:transition spd="slow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755"/>
            <a:ext cx="9144000" cy="57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55201"/>
      </p:ext>
    </p:extLst>
  </p:cSld>
  <p:clrMapOvr>
    <a:masterClrMapping/>
  </p:clrMapOvr>
  <p:transition spd="slow"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305"/>
            <a:ext cx="9144256" cy="51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3925"/>
      </p:ext>
    </p:extLst>
  </p:cSld>
  <p:clrMapOvr>
    <a:masterClrMapping/>
  </p:clrMapOvr>
  <p:transition spd="slow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521"/>
            <a:ext cx="9144000" cy="58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8361"/>
      </p:ext>
    </p:extLst>
  </p:cSld>
  <p:clrMapOvr>
    <a:masterClrMapping/>
  </p:clrMapOvr>
  <p:transition spd="slow"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45"/>
            <a:ext cx="9144000" cy="58245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4712719" y="2780027"/>
            <a:ext cx="4068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禁止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继续向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发送数据</a:t>
            </a:r>
          </a:p>
        </p:txBody>
      </p:sp>
    </p:spTree>
    <p:extLst>
      <p:ext uri="{BB962C8B-B14F-4D97-AF65-F5344CB8AC3E}">
        <p14:creationId xmlns:p14="http://schemas.microsoft.com/office/powerpoint/2010/main" val="112343117"/>
      </p:ext>
    </p:extLst>
  </p:cSld>
  <p:clrMapOvr>
    <a:masterClrMapping/>
  </p:clrMapOvr>
  <p:transition spd="slow"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791"/>
            <a:ext cx="9144000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7763"/>
      </p:ext>
    </p:extLst>
  </p:cSld>
  <p:clrMapOvr>
    <a:masterClrMapping/>
  </p:clrMapOvr>
  <p:transition spd="slow"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9" y="628732"/>
            <a:ext cx="8998590" cy="56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7529"/>
      </p:ext>
    </p:extLst>
  </p:cSld>
  <p:clrMapOvr>
    <a:masterClrMapping/>
  </p:clrMapOvr>
  <p:transition spd="slow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8255A</a:t>
            </a:r>
            <a:r>
              <a:rPr lang="zh-CN" altLang="en-US" dirty="0"/>
              <a:t>的内部结构和功能</a:t>
            </a:r>
          </a:p>
        </p:txBody>
      </p:sp>
      <p:sp>
        <p:nvSpPr>
          <p:cNvPr id="40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793D533-8A95-413E-951C-DFE1E7D6C6AD}" type="slidenum">
              <a:rPr kumimoji="0" lang="zh-CN" altLang="en-US" sz="1400">
                <a:latin typeface="Tahoma" panose="020B0604030504040204" pitchFamily="34" charset="0"/>
              </a:rPr>
              <a:pPr/>
              <a:t>5</a:t>
            </a:fld>
            <a:endParaRPr kumimoji="0" lang="en-US" altLang="zh-CN" sz="1400">
              <a:latin typeface="Tahoma" panose="020B060403050404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8" y="1087106"/>
            <a:ext cx="8437595" cy="52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58728"/>
      </p:ext>
    </p:extLst>
  </p:cSld>
  <p:clrMapOvr>
    <a:masterClrMapping/>
  </p:clrMapOvr>
  <p:transition spd="slow"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05"/>
            <a:ext cx="9143999" cy="63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47735"/>
      </p:ext>
    </p:extLst>
  </p:cSld>
  <p:clrMapOvr>
    <a:masterClrMapping/>
  </p:clrMapOvr>
  <p:transition spd="slow"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254"/>
            <a:ext cx="9144000" cy="56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08443"/>
      </p:ext>
    </p:extLst>
  </p:cSld>
  <p:clrMapOvr>
    <a:masterClrMapping/>
  </p:clrMapOvr>
  <p:transition spd="slow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5159"/>
            <a:ext cx="9144000" cy="4328479"/>
          </a:xfrm>
          <a:prstGeom prst="rect">
            <a:avLst/>
          </a:prstGeom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940050" y="1476375"/>
            <a:ext cx="244169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rgbClr val="FF6600"/>
                </a:solidFill>
              </a:rPr>
              <a:t>输入方式状态字：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23416" r="8479" b="66861"/>
          <a:stretch>
            <a:fillRect/>
          </a:stretch>
        </p:blipFill>
        <p:spPr bwMode="auto">
          <a:xfrm>
            <a:off x="288925" y="582613"/>
            <a:ext cx="8128000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940050" y="3682523"/>
            <a:ext cx="244169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rgbClr val="FF6600"/>
                </a:solidFill>
              </a:rPr>
              <a:t>输出方式状态字：</a:t>
            </a:r>
          </a:p>
        </p:txBody>
      </p:sp>
    </p:spTree>
    <p:extLst>
      <p:ext uri="{BB962C8B-B14F-4D97-AF65-F5344CB8AC3E}">
        <p14:creationId xmlns:p14="http://schemas.microsoft.com/office/powerpoint/2010/main" val="806053816"/>
      </p:ext>
    </p:extLst>
  </p:cSld>
  <p:clrMapOvr>
    <a:masterClrMapping/>
  </p:clrMapOvr>
  <p:transition spd="slow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322"/>
            <a:ext cx="9143999" cy="499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36976"/>
      </p:ext>
    </p:extLst>
  </p:cSld>
  <p:clrMapOvr>
    <a:masterClrMapping/>
  </p:clrMapOvr>
  <p:transition spd="slow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218"/>
            <a:ext cx="8947150" cy="428185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215823" y="746162"/>
            <a:ext cx="4558213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800000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r>
              <a:rPr lang="en-US" altLang="zh-CN" kern="0" dirty="0">
                <a:solidFill>
                  <a:srgbClr val="FF6600"/>
                </a:solidFill>
              </a:rPr>
              <a:t>8255A</a:t>
            </a:r>
            <a:r>
              <a:rPr lang="zh-CN" altLang="en-US" kern="0" dirty="0">
                <a:solidFill>
                  <a:srgbClr val="FF6600"/>
                </a:solidFill>
              </a:rPr>
              <a:t>的工作方式小结</a:t>
            </a:r>
          </a:p>
        </p:txBody>
      </p:sp>
    </p:spTree>
    <p:extLst>
      <p:ext uri="{BB962C8B-B14F-4D97-AF65-F5344CB8AC3E}">
        <p14:creationId xmlns:p14="http://schemas.microsoft.com/office/powerpoint/2010/main" val="3680976089"/>
      </p:ext>
    </p:extLst>
  </p:cSld>
  <p:clrMapOvr>
    <a:masterClrMapping/>
  </p:clrMapOvr>
  <p:transition spd="slow"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00"/>
                </a:solidFill>
              </a:rPr>
              <a:t>8255A</a:t>
            </a:r>
            <a:r>
              <a:rPr lang="zh-CN" altLang="en-US" dirty="0">
                <a:solidFill>
                  <a:srgbClr val="FFFF00"/>
                </a:solidFill>
              </a:rPr>
              <a:t>的应用举例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5" y="964967"/>
            <a:ext cx="9028392" cy="56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63969"/>
      </p:ext>
    </p:extLst>
  </p:cSld>
  <p:clrMapOvr>
    <a:masterClrMapping/>
  </p:clrMapOvr>
  <p:transition spd="slow"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5A8AE2-8E0B-4055-AC24-FD4D1192EF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42"/>
            <a:ext cx="9144000" cy="569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2627"/>
      </p:ext>
    </p:extLst>
  </p:cSld>
  <p:clrMapOvr>
    <a:masterClrMapping/>
  </p:clrMapOvr>
  <p:transition spd="slow"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590"/>
            <a:ext cx="9143429" cy="48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36968"/>
      </p:ext>
    </p:extLst>
  </p:cSld>
  <p:clrMapOvr>
    <a:masterClrMapping/>
  </p:clrMapOvr>
  <p:transition spd="slow"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175"/>
            <a:ext cx="9143999" cy="48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3027"/>
      </p:ext>
    </p:extLst>
  </p:cSld>
  <p:clrMapOvr>
    <a:masterClrMapping/>
  </p:clrMapOvr>
  <p:transition spd="slow"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156"/>
            <a:ext cx="9144000" cy="47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3133"/>
      </p:ext>
    </p:extLst>
  </p:cSld>
  <p:clrMapOvr>
    <a:masterClrMapping/>
  </p:clrMapOvr>
  <p:transition spd="slow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6862" r="7878" b="13585"/>
          <a:stretch>
            <a:fillRect/>
          </a:stretch>
        </p:blipFill>
        <p:spPr bwMode="auto">
          <a:xfrm>
            <a:off x="-5231" y="494929"/>
            <a:ext cx="9149231" cy="5665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82698"/>
      </p:ext>
    </p:extLst>
  </p:cSld>
  <p:clrMapOvr>
    <a:masterClrMapping/>
  </p:clrMapOvr>
  <p:transition spd="slow"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325" y="274276"/>
            <a:ext cx="797693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例</a:t>
            </a:r>
            <a:r>
              <a:rPr lang="en-US" altLang="zh-CN" sz="2000" b="1" dirty="0">
                <a:latin typeface="+mn-ea"/>
              </a:rPr>
              <a:t>9.7</a:t>
            </a:r>
            <a:r>
              <a:rPr lang="zh-CN" altLang="en-US" sz="2000" dirty="0">
                <a:latin typeface="+mn-ea"/>
              </a:rPr>
              <a:t>：如图一个</a:t>
            </a:r>
            <a:r>
              <a:rPr lang="en-US" altLang="zh-CN" sz="2000" dirty="0">
                <a:latin typeface="+mn-ea"/>
              </a:rPr>
              <a:t>16</a:t>
            </a:r>
            <a:r>
              <a:rPr lang="zh-CN" altLang="en-US" sz="2000" dirty="0">
                <a:latin typeface="+mn-ea"/>
              </a:rPr>
              <a:t>键的小型键盘控制电路，</a:t>
            </a:r>
            <a:r>
              <a:rPr lang="en-US" altLang="zh-CN" sz="2000" dirty="0">
                <a:latin typeface="+mn-ea"/>
              </a:rPr>
              <a:t>PA0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PA3</a:t>
            </a:r>
            <a:r>
              <a:rPr lang="zh-CN" altLang="en-US" sz="2000" dirty="0">
                <a:latin typeface="+mn-ea"/>
              </a:rPr>
              <a:t>连接键盘的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根行线，分别对应行号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PB0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PB3</a:t>
            </a:r>
            <a:r>
              <a:rPr lang="zh-CN" altLang="en-US" sz="2000" dirty="0">
                <a:latin typeface="+mn-ea"/>
              </a:rPr>
              <a:t>连接键盘的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根列线，分别对应列号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。根据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口和</a:t>
            </a:r>
            <a:r>
              <a:rPr lang="en-US" altLang="zh-CN" sz="2000" dirty="0">
                <a:latin typeface="+mn-ea"/>
              </a:rPr>
              <a:t>B</a:t>
            </a:r>
            <a:r>
              <a:rPr lang="zh-CN" altLang="en-US" sz="2000" dirty="0">
                <a:latin typeface="+mn-ea"/>
              </a:rPr>
              <a:t>口的状态，就能获取被按下键的行号和列号，从而知道是哪个键被按下。设</a:t>
            </a:r>
            <a:r>
              <a:rPr lang="en-US" altLang="zh-CN" sz="2000" dirty="0">
                <a:latin typeface="+mn-ea"/>
              </a:rPr>
              <a:t>8255A</a:t>
            </a:r>
            <a:r>
              <a:rPr lang="zh-CN" altLang="en-US" sz="2000" dirty="0">
                <a:latin typeface="+mn-ea"/>
              </a:rPr>
              <a:t>的端口地址为</a:t>
            </a:r>
            <a:r>
              <a:rPr lang="en-US" altLang="zh-CN" sz="2000" dirty="0">
                <a:latin typeface="+mn-ea"/>
              </a:rPr>
              <a:t>90H</a:t>
            </a:r>
            <a:r>
              <a:rPr lang="zh-CN" altLang="en-US" sz="2000" dirty="0">
                <a:latin typeface="+mn-ea"/>
              </a:rPr>
              <a:t>～</a:t>
            </a:r>
            <a:r>
              <a:rPr lang="en-US" altLang="zh-CN" sz="2000" dirty="0">
                <a:latin typeface="+mn-ea"/>
              </a:rPr>
              <a:t>93H</a:t>
            </a:r>
            <a:r>
              <a:rPr lang="zh-CN" altLang="en-US" sz="2000" dirty="0">
                <a:latin typeface="+mn-ea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F03D09-0062-4254-9262-6506D992B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80" y="2158894"/>
            <a:ext cx="5615183" cy="44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00349"/>
      </p:ext>
    </p:extLst>
  </p:cSld>
  <p:clrMapOvr>
    <a:masterClrMapping/>
  </p:clrMapOvr>
  <p:transition spd="slow"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27442F-ED51-4C50-B6CB-184D5780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9BE34-30C3-4A35-98D9-B671E3868947}"/>
              </a:ext>
            </a:extLst>
          </p:cNvPr>
          <p:cNvSpPr/>
          <p:nvPr/>
        </p:nvSpPr>
        <p:spPr>
          <a:xfrm>
            <a:off x="0" y="157162"/>
            <a:ext cx="9081620" cy="6413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10000010B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设置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口方式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，输出，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口方式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，输入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OUT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93H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输出方式控制字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R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: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	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00H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;A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口输出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OUT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90H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91H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;B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口输入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AND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0FH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判断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PB0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～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PB3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是否有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CMP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0FH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JZ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R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如果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PB0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～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PB3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中没有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，则继续扫描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如果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PB0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～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PB3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中有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，则将按下键的列号存入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BL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中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10010000B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设置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口方式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，输入，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口方式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，输出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OUT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93H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输出方式控制字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00H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;B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口输出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OUT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91H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90H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口输入数据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准备将按下键的行号存入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的高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位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SHL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ts val="2600"/>
              </a:lnSpc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按下键的行号存入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的高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位，按下键的列号存入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的低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位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BL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626685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325" y="274276"/>
            <a:ext cx="7976938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例</a:t>
            </a:r>
            <a:r>
              <a:rPr lang="en-US" altLang="zh-CN" sz="2000" b="1" dirty="0">
                <a:latin typeface="+mn-ea"/>
              </a:rPr>
              <a:t>9.8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口工作于方式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，输出，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口的</a:t>
            </a:r>
            <a:r>
              <a:rPr lang="en-US" altLang="zh-CN" sz="2000" dirty="0">
                <a:latin typeface="+mn-ea"/>
              </a:rPr>
              <a:t>PC7</a:t>
            </a:r>
            <a:r>
              <a:rPr lang="zh-CN" altLang="en-US" sz="2000" dirty="0">
                <a:latin typeface="+mn-ea"/>
              </a:rPr>
              <a:t>连接至打印机的</a:t>
            </a:r>
            <a:r>
              <a:rPr lang="en-US" altLang="zh-CN" sz="2000" dirty="0">
                <a:latin typeface="+mn-ea"/>
              </a:rPr>
              <a:t>#STB</a:t>
            </a:r>
            <a:r>
              <a:rPr lang="zh-CN" altLang="en-US" sz="2000" dirty="0">
                <a:latin typeface="+mn-ea"/>
              </a:rPr>
              <a:t>，当</a:t>
            </a:r>
            <a:r>
              <a:rPr lang="en-US" altLang="zh-CN" sz="2000" dirty="0">
                <a:latin typeface="+mn-ea"/>
              </a:rPr>
              <a:t>PC7</a:t>
            </a:r>
            <a:r>
              <a:rPr lang="zh-CN" altLang="en-US" sz="2000" dirty="0">
                <a:latin typeface="+mn-ea"/>
              </a:rPr>
              <a:t>输出低电平时，表示</a:t>
            </a:r>
            <a:r>
              <a:rPr lang="en-US" altLang="zh-CN" sz="2000" dirty="0">
                <a:latin typeface="+mn-ea"/>
              </a:rPr>
              <a:t>8255A</a:t>
            </a:r>
            <a:r>
              <a:rPr lang="zh-CN" altLang="en-US" sz="2000" dirty="0">
                <a:latin typeface="+mn-ea"/>
              </a:rPr>
              <a:t>的输出缓冲器满，该信号作为打印机的启动接受信号</a:t>
            </a:r>
            <a:r>
              <a:rPr lang="en-US" altLang="zh-CN" sz="2000" dirty="0">
                <a:latin typeface="+mn-ea"/>
              </a:rPr>
              <a:t>#STB</a:t>
            </a:r>
            <a:r>
              <a:rPr lang="zh-CN" altLang="en-US" sz="2000" dirty="0">
                <a:latin typeface="+mn-ea"/>
              </a:rPr>
              <a:t>。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口的</a:t>
            </a:r>
            <a:r>
              <a:rPr lang="en-US" altLang="zh-CN" sz="2000" dirty="0">
                <a:latin typeface="+mn-ea"/>
              </a:rPr>
              <a:t>PC6</a:t>
            </a:r>
            <a:r>
              <a:rPr lang="zh-CN" altLang="en-US" sz="2000" dirty="0">
                <a:latin typeface="+mn-ea"/>
              </a:rPr>
              <a:t>连接至打印机的</a:t>
            </a:r>
            <a:r>
              <a:rPr lang="en-US" altLang="zh-CN" sz="2000" dirty="0">
                <a:latin typeface="+mn-ea"/>
              </a:rPr>
              <a:t>#ACK</a:t>
            </a:r>
            <a:r>
              <a:rPr lang="zh-CN" altLang="en-US" sz="2000" dirty="0">
                <a:latin typeface="+mn-ea"/>
              </a:rPr>
              <a:t>，接收打印机的应答信号，当打印机的</a:t>
            </a:r>
            <a:r>
              <a:rPr lang="en-US" altLang="zh-CN" sz="2000" dirty="0">
                <a:latin typeface="+mn-ea"/>
              </a:rPr>
              <a:t>#ACK</a:t>
            </a:r>
            <a:r>
              <a:rPr lang="zh-CN" altLang="en-US" sz="2000" dirty="0">
                <a:latin typeface="+mn-ea"/>
              </a:rPr>
              <a:t>输出低电平时，表明数据已被打印机所接收，并将</a:t>
            </a:r>
            <a:r>
              <a:rPr lang="en-US" altLang="zh-CN" sz="2000" dirty="0">
                <a:latin typeface="+mn-ea"/>
              </a:rPr>
              <a:t>PC7</a:t>
            </a:r>
            <a:r>
              <a:rPr lang="zh-CN" altLang="en-US" sz="2000" dirty="0">
                <a:latin typeface="+mn-ea"/>
              </a:rPr>
              <a:t>置成高电平。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2D6660-E47A-4CAB-BF04-FF0484B96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2" y="2533650"/>
            <a:ext cx="72199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71173"/>
      </p:ext>
    </p:extLst>
  </p:cSld>
  <p:clrMapOvr>
    <a:masterClrMapping/>
  </p:clrMapOvr>
  <p:transition spd="slow"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BBE533-8AF0-445B-A048-9F0C1291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37DF91-DAB6-47EE-9698-160FB3581DF1}"/>
              </a:ext>
            </a:extLst>
          </p:cNvPr>
          <p:cNvSpPr/>
          <p:nvPr/>
        </p:nvSpPr>
        <p:spPr>
          <a:xfrm>
            <a:off x="160283" y="340975"/>
            <a:ext cx="8823434" cy="6176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LEA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SI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BUF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;SI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指向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CX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100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;CX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存放要打印的字节数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DX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10BH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控制字端口地址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0A0H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方式控制字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OUT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DX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输出方式控制字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L1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	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SI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将数据传送至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DX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108H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;A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口地址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OUT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DX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从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口输出数据，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#WR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使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#STB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变为低电平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MOV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DX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10AH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;C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口地址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L2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	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从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口读取状态字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打印机取走数据后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#ACK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变为低电平，并将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#STB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变为高电平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AND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AL</a:t>
            </a:r>
            <a:r>
              <a:rPr lang="en-US" altLang="zh-CN" b="1" dirty="0">
                <a:solidFill>
                  <a:srgbClr val="00008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80H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判断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#STB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是否为高，即打印机是否取走数据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JZ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L2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#STB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不为高，继续监测状态字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INC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;#STB</a:t>
            </a:r>
            <a:r>
              <a:rPr lang="zh-CN" altLang="en-US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为高，则传送下一个字节数据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DEC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808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CX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JNZ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L1 </a:t>
            </a:r>
          </a:p>
          <a:p>
            <a:pPr>
              <a:lnSpc>
                <a:spcPts val="2800"/>
              </a:lnSpc>
            </a:pP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HLT</a:t>
            </a:r>
            <a:endParaRPr lang="en-US" altLang="zh-CN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64044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3" t="16472" r="8040" b="13086"/>
          <a:stretch>
            <a:fillRect/>
          </a:stretch>
        </p:blipFill>
        <p:spPr bwMode="auto">
          <a:xfrm>
            <a:off x="0" y="315345"/>
            <a:ext cx="9144000" cy="574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185965"/>
      </p:ext>
    </p:extLst>
  </p:cSld>
  <p:clrMapOvr>
    <a:masterClrMapping/>
  </p:clrMapOvr>
  <p:transition spd="slow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352"/>
            <a:ext cx="9144000" cy="56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76253"/>
      </p:ext>
    </p:extLst>
  </p:cSld>
  <p:clrMapOvr>
    <a:masterClrMapping/>
  </p:clrMapOvr>
  <p:transition spd="slow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6DCC75-E80A-41B7-988C-A11F796BC357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833"/>
            <a:ext cx="9144000" cy="57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6045"/>
      </p:ext>
    </p:extLst>
  </p:cSld>
  <p:clrMapOvr>
    <a:masterClrMapping/>
  </p:clrMapOvr>
  <p:transition spd="slow">
    <p:zoom/>
  </p:transition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t3zu5ps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12875</TotalTime>
  <Words>1381</Words>
  <Application>Microsoft Office PowerPoint</Application>
  <PresentationFormat>全屏显示(4:3)</PresentationFormat>
  <Paragraphs>165</Paragraphs>
  <Slides>63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等线</vt:lpstr>
      <vt:lpstr>黑体</vt:lpstr>
      <vt:lpstr>Microsoft YaHei</vt:lpstr>
      <vt:lpstr>Arial</vt:lpstr>
      <vt:lpstr>Courier New</vt:lpstr>
      <vt:lpstr>DejaVu Sans Mono</vt:lpstr>
      <vt:lpstr>Tahoma</vt:lpstr>
      <vt:lpstr>Times New Roman</vt:lpstr>
      <vt:lpstr>Wingdings</vt:lpstr>
      <vt:lpstr>Blends</vt:lpstr>
      <vt:lpstr>第9章 并行接口电路</vt:lpstr>
      <vt:lpstr>本章内容</vt:lpstr>
      <vt:lpstr>8255A简介</vt:lpstr>
      <vt:lpstr>8255A的引脚</vt:lpstr>
      <vt:lpstr>8255A的内部结构和功能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8255A的控制字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8255A的工作方式和C口状态字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8255A的应用举例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微机原理及应用</dc:title>
  <dc:creator>han jihui</dc:creator>
  <cp:lastModifiedBy>jihui han</cp:lastModifiedBy>
  <cp:revision>814</cp:revision>
  <dcterms:created xsi:type="dcterms:W3CDTF">2018-08-29T00:41:07Z</dcterms:created>
  <dcterms:modified xsi:type="dcterms:W3CDTF">2022-11-11T07:15:34Z</dcterms:modified>
</cp:coreProperties>
</file>